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4" r:id="rId2"/>
    <p:sldId id="260" r:id="rId3"/>
    <p:sldId id="257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6" r:id="rId13"/>
    <p:sldId id="275" r:id="rId14"/>
    <p:sldId id="277" r:id="rId15"/>
    <p:sldId id="278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8" r:id="rId24"/>
    <p:sldId id="289" r:id="rId25"/>
    <p:sldId id="263" r:id="rId26"/>
    <p:sldId id="265" r:id="rId27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1761"/>
    <a:srgbClr val="161614"/>
    <a:srgbClr val="6A2061"/>
    <a:srgbClr val="E53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99"/>
    <p:restoredTop sz="95934"/>
  </p:normalViewPr>
  <p:slideViewPr>
    <p:cSldViewPr snapToGrid="0" snapToObjects="1">
      <p:cViewPr varScale="1">
        <p:scale>
          <a:sx n="106" d="100"/>
          <a:sy n="106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E41B9-A890-204B-8EAE-CF1E9C8607DB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77EC9-D776-1442-B410-33757D8D9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78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não vai precisar disso. YAGNI diz respeito a complexidades desnecessárias que colocamos no projeto sem antes realmente precisar delas.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7EC9-D776-1442-B410-33757D8D9AF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878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não vai precisar disso. YAGNI diz respeito a complexidades desnecessárias que colocamos no projeto sem antes realmente precisar delas.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7EC9-D776-1442-B410-33757D8D9AF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57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não vai precisar disso. YAGNI diz respeito a complexidades desnecessárias que colocamos no projeto sem antes realmente precisar delas.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7EC9-D776-1442-B410-33757D8D9AF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não vai precisar disso. YAGNI diz respeito a complexidades desnecessárias que colocamos no projeto sem antes realmente precisar delas.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7EC9-D776-1442-B410-33757D8D9AF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09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não vai precisar disso. YAGNI diz respeito a complexidades desnecessárias que colocamos no projeto sem antes realmente precisar delas.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7EC9-D776-1442-B410-33757D8D9AF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1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D9F6-1641-5E40-8CA4-5D4B71446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31217-9C97-1A41-8D20-D5C0C87FD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501AF-E765-624A-B2D1-EB2E28FE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D77E3-8F4D-9A45-8915-5608DE59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D4FA8-360A-8C48-82E7-6ADE93B5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7162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89B7-C677-AE49-AC96-8FB7D6FC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BB5F4-40C3-B148-B77A-B52FDE40B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18A69-9389-0B44-8D1D-C553E895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7CAD8-D408-044A-9D0F-CF95D42B3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5064B-708E-704F-99FF-AFD71D26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755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BE0B4-B536-DC45-ACF0-F123B1F91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93375-B488-FC40-9CFF-407D0DA28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16A63-2952-0F47-B159-7E84D0B9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A20E3-DD70-3F47-B230-FE1C03FB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CA15A-851E-E240-A178-E0EDC1BA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0478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540C-4063-2145-8A1B-EBE8D6EA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5D5E9-1F4E-7C49-B9CE-05E8F036B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B7F15-8033-CF47-86BB-D962534D8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29E5-783B-8D4B-9502-5D425C0C8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F72D6-09E3-9A48-81BD-9C4F4F4F5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0717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AA50-F60C-7148-8AA3-777D8840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FFBA1-30F8-8E4E-BD93-AFDD09BAF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14D51-AAD4-164B-9C70-89D1AEEF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9EA4-8F01-3D46-BB70-33025DC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CFCD3-4CAA-CD4B-B86A-5B54C8A6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6446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A8B2-3B17-2949-B1A8-053DED08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017B2-44D5-1F4F-92F6-5F00CB87D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457200" indent="-4572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800100" indent="-3429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257300" indent="-3429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57350" indent="-28575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114550" indent="-28575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C2EE8-357A-E948-933E-3E7304BD7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946E6-E2E5-DA4A-9887-C3F0A500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A5BC2-0051-C84E-9564-267151D76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D4FBA-2CC5-6442-B46C-10C29D04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6802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A494-8FB8-5543-BE5A-50F0C780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7336D-BCD6-9E4A-A7BC-81302B9F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6161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F3E23-6DF8-CA4C-8DEF-5B126CF98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548AB-F3C5-C14C-9D35-F46CFAA34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4ECF0-9CD1-824E-9BBA-8BD253C80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B9897-25DC-A546-837A-56DB89DDF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F3298-B84B-7047-ABF6-B7DC8039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CA6B5-44C2-674E-91E6-8A0AF859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4202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45F0-44F6-3A48-A4D4-E0C6E020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483E5-A0BF-CE43-8192-B74B537B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79108-DDA1-E147-87F1-4CE9894E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ED989-06A1-374C-94C3-045DE82F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5698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AE707-C329-9F4C-A089-B84B48E2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A5E77-4D2B-4844-BD8D-4520742B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88A09-4BD3-0E43-89F3-20DE1855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6524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222C-8EE2-1F48-B50C-2F4C0C99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6CAC-75B9-7D4D-86FD-CF3B3F5A5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75EFB-A036-4242-B433-6AA4A07E2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8DE44-9507-9945-AC72-4CD6336C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940A-35AD-9846-94EC-79BED910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0DE6E-70D2-7D45-9C42-B3A2B97B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553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4732-9E1C-2C48-8D41-49D69B5C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BFE06-E567-A944-9589-833193455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B15CF-32C5-284D-BD37-81A404455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A2C01-3D7E-6C4D-8F2A-D9552A4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EBB04-9873-2848-BFFE-353391DE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10E55-CCF6-DF44-ADCC-93051309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6368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B9AF6-CB7C-1344-9A28-8097D7520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AFF56-D4DC-DE41-B923-69AEDD616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E9392-F10E-E147-A02D-760449BAC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46B1F-BFA7-EF40-A5CF-F71DBBCE5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2E7F-C495-E844-8CD1-B237D0778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3020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0AA801-0A74-B347-B788-BBCD495ECFB6}"/>
              </a:ext>
            </a:extLst>
          </p:cNvPr>
          <p:cNvSpPr txBox="1"/>
          <p:nvPr/>
        </p:nvSpPr>
        <p:spPr>
          <a:xfrm>
            <a:off x="605304" y="2964166"/>
            <a:ext cx="79599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 </a:t>
            </a:r>
            <a:r>
              <a:rPr lang="en-US" sz="48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</a:t>
            </a:r>
            <a:r>
              <a:rPr lang="en-US" sz="48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8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Prática</a:t>
            </a:r>
            <a:endParaRPr lang="en-US" sz="48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8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SEMAC 2021	</a:t>
            </a:r>
            <a:endParaRPr lang="en-BR" sz="28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42AAF4-DF00-5D46-9291-5F87F22C1765}"/>
              </a:ext>
            </a:extLst>
          </p:cNvPr>
          <p:cNvSpPr/>
          <p:nvPr/>
        </p:nvSpPr>
        <p:spPr>
          <a:xfrm>
            <a:off x="721218" y="4623978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F813B6F-8A22-C946-8FAE-988300AD2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304" y="646898"/>
            <a:ext cx="3234759" cy="10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4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9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437497" y="1580499"/>
            <a:ext cx="11241359" cy="281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Com uma arquitetura elástica, é possível obter maior eficiência na utilização dos recursos computacionais. Atualmente com os recursos em nuvem, cada watt conta.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Em alguns segmentos é possível prever um aumento no tráfego de usuários: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Ecommerce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– Black Friday, datas especiais (Natal, dia das mães..</a:t>
            </a: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etc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), campanhas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Praças de pedágio – Feriados prolongados</a:t>
            </a:r>
          </a:p>
        </p:txBody>
      </p:sp>
    </p:spTree>
    <p:extLst>
      <p:ext uri="{BB962C8B-B14F-4D97-AF65-F5344CB8AC3E}">
        <p14:creationId xmlns:p14="http://schemas.microsoft.com/office/powerpoint/2010/main" val="106258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379623" y="1382774"/>
            <a:ext cx="11241359" cy="4212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Características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Agilidade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Promove organização com equipes que atuam dentro de um único contexto claramente definido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Escalabilidade flexível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Liberdade tecnológica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Contanto que tenha uma camada de comunicação bem definida, tão pouco importa qual linguagem ou tecnologia está por trás.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Resiliência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Aplicativos lidam com a falha total do serviço degradando a funcionalidade, sem interromper todo o aplicativo.</a:t>
            </a:r>
          </a:p>
        </p:txBody>
      </p:sp>
    </p:spTree>
    <p:extLst>
      <p:ext uri="{BB962C8B-B14F-4D97-AF65-F5344CB8AC3E}">
        <p14:creationId xmlns:p14="http://schemas.microsoft.com/office/powerpoint/2010/main" val="221822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374255" y="2655990"/>
            <a:ext cx="5716377" cy="235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u="sng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Requisitos Funcionais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O que o software deve fazer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Quais são as funcionalidades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Ações que o software faz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Telas, Design da Aplicação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941FCDD-74C9-9D4E-AFFA-93B3C93A584A}"/>
              </a:ext>
            </a:extLst>
          </p:cNvPr>
          <p:cNvSpPr txBox="1"/>
          <p:nvPr/>
        </p:nvSpPr>
        <p:spPr>
          <a:xfrm>
            <a:off x="5762221" y="2642303"/>
            <a:ext cx="5716377" cy="281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u="sng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Requisitos Não Funcionais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Restrições de hardware, software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Desempenho, volumetria esperada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Confiabilidade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Segurança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Escalabilidade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C25B14C-1F87-C843-8CE6-2D5D9658E583}"/>
              </a:ext>
            </a:extLst>
          </p:cNvPr>
          <p:cNvSpPr txBox="1"/>
          <p:nvPr/>
        </p:nvSpPr>
        <p:spPr>
          <a:xfrm>
            <a:off x="1958973" y="1515247"/>
            <a:ext cx="8263317" cy="9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Antes de começar, precisamos entender se faz sentido ou não. Um software precisa atender os requisitos.</a:t>
            </a:r>
          </a:p>
        </p:txBody>
      </p:sp>
    </p:spTree>
    <p:extLst>
      <p:ext uri="{BB962C8B-B14F-4D97-AF65-F5344CB8AC3E}">
        <p14:creationId xmlns:p14="http://schemas.microsoft.com/office/powerpoint/2010/main" val="398204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12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379623" y="1382774"/>
            <a:ext cx="11241359" cy="458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Como começar?</a:t>
            </a:r>
          </a:p>
          <a:p>
            <a:pPr>
              <a:lnSpc>
                <a:spcPct val="150000"/>
              </a:lnSpc>
            </a:pPr>
            <a:endParaRPr lang="pt-BR" sz="2000" b="1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	Primeiro passo é entender o contexto do problema, como seus </a:t>
            </a: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requisitos funcionais 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 </a:t>
            </a: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não funcionais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. Não existe uma receita para se definir um conjunto de Microserviços, mas podemos nos apoiar em alguns </a:t>
            </a: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princípios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Alta coesão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Baixo acoplamento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Autonomia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110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13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425921" y="2505518"/>
            <a:ext cx="6391567" cy="227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	Coesão 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é a medida em que os componentes de um módulo estão relacionados, se eles têm responsabilidades em comum ou se foram apenas agrupados por acaso.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6" name="Picture 2" descr="Brinquedo Educativo Cubo Didático com Blocos Merco Toys | Amazon.com.br">
            <a:extLst>
              <a:ext uri="{FF2B5EF4-FFF2-40B4-BE49-F238E27FC236}">
                <a16:creationId xmlns:a16="http://schemas.microsoft.com/office/drawing/2014/main" id="{5AF6AE90-696A-E443-AFBA-1C897974E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27" y="1382774"/>
            <a:ext cx="3578829" cy="41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1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14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425921" y="2505518"/>
            <a:ext cx="6391567" cy="14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	Acoplamento 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é a força de conexão entre os módulos, ou o quão “amarrado” uma parte do sistema é com as outras partes.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38BBF25-380E-984E-9E11-76359B03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46" y="1786825"/>
            <a:ext cx="4379133" cy="32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428074" y="3005582"/>
            <a:ext cx="5225760" cy="281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Benefícios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Fácil substituição de dependências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Reduz a complexidade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Melhora a manutenção e evolução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Melhor reaproveitamento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471C08-18A1-3940-B510-0A20E29D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394" y="3259470"/>
            <a:ext cx="5225759" cy="231139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09F3D6C-A971-6345-BA06-1E05E024DD4F}"/>
              </a:ext>
            </a:extLst>
          </p:cNvPr>
          <p:cNvSpPr/>
          <p:nvPr/>
        </p:nvSpPr>
        <p:spPr>
          <a:xfrm>
            <a:off x="899386" y="1525536"/>
            <a:ext cx="10382492" cy="972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 coesão e o acoplamento estão inter-relacionados, pois a coesão de um módulo geralmente determina o quanto ele será acoplado a outros módulos</a:t>
            </a:r>
          </a:p>
        </p:txBody>
      </p:sp>
    </p:spTree>
    <p:extLst>
      <p:ext uri="{BB962C8B-B14F-4D97-AF65-F5344CB8AC3E}">
        <p14:creationId xmlns:p14="http://schemas.microsoft.com/office/powerpoint/2010/main" val="415295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16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9F3D6C-A971-6345-BA06-1E05E024DD4F}"/>
              </a:ext>
            </a:extLst>
          </p:cNvPr>
          <p:cNvSpPr/>
          <p:nvPr/>
        </p:nvSpPr>
        <p:spPr>
          <a:xfrm>
            <a:off x="899386" y="1525536"/>
            <a:ext cx="10382492" cy="2357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Autonomia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Cada serviço do componente de uma arquitetura de Microserviços pode ser desenvolvido, implantado, operado e escalado sem afetar o funcionamento de outros serviços. Todas as comunicações entre componentes individuais ocorrem por meio de </a:t>
            </a: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API’s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bem definidas. </a:t>
            </a:r>
          </a:p>
        </p:txBody>
      </p:sp>
    </p:spTree>
    <p:extLst>
      <p:ext uri="{BB962C8B-B14F-4D97-AF65-F5344CB8AC3E}">
        <p14:creationId xmlns:p14="http://schemas.microsoft.com/office/powerpoint/2010/main" val="1129361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9F3D6C-A971-6345-BA06-1E05E024DD4F}"/>
              </a:ext>
            </a:extLst>
          </p:cNvPr>
          <p:cNvSpPr/>
          <p:nvPr/>
        </p:nvSpPr>
        <p:spPr>
          <a:xfrm>
            <a:off x="0" y="1435921"/>
            <a:ext cx="6096000" cy="503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Uma arquitetura pode servir a vários dispositivos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Sites (SPA, SSR)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Aplicativos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Integrações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 comunicação é feita geralmente de duas maneiras: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Mensageria (Filas) assíncrono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RESTful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(HTTP) síncrono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Também é possível utilizar outros protocolos da camada de aplicação como; SOAP, FTP, </a:t>
            </a:r>
            <a:r>
              <a:rPr lang="pt-BR" sz="16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gRPC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6" name="Picture 2" descr="Microservice Architecture Examples and Diagram - DevTeam.Space">
            <a:extLst>
              <a:ext uri="{FF2B5EF4-FFF2-40B4-BE49-F238E27FC236}">
                <a16:creationId xmlns:a16="http://schemas.microsoft.com/office/drawing/2014/main" id="{EA05BEE6-A8F9-DD4A-BD89-48BC60104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23" y="1680082"/>
            <a:ext cx="5991833" cy="37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8DAC406-5EDD-6D4A-8FBB-CE07B2C9BD22}"/>
              </a:ext>
            </a:extLst>
          </p:cNvPr>
          <p:cNvSpPr/>
          <p:nvPr/>
        </p:nvSpPr>
        <p:spPr>
          <a:xfrm>
            <a:off x="6205958" y="5177918"/>
            <a:ext cx="5735498" cy="57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https</a:t>
            </a:r>
            <a:r>
              <a:rPr lang="pt-BR" sz="11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://</a:t>
            </a:r>
            <a:r>
              <a:rPr lang="pt-BR" sz="11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www.devteam.space</a:t>
            </a:r>
            <a:r>
              <a:rPr lang="pt-BR" sz="11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/blog/</a:t>
            </a:r>
            <a:r>
              <a:rPr lang="pt-BR" sz="11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microservice-architecture-examples-and-diagram</a:t>
            </a:r>
            <a:r>
              <a:rPr lang="pt-BR" sz="11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/</a:t>
            </a:r>
          </a:p>
          <a:p>
            <a:pPr>
              <a:lnSpc>
                <a:spcPct val="150000"/>
              </a:lnSpc>
            </a:pPr>
            <a:endParaRPr lang="pt-BR" sz="11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952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18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2" descr="Micro Frontends - extending the microservice idea to frontend development">
            <a:extLst>
              <a:ext uri="{FF2B5EF4-FFF2-40B4-BE49-F238E27FC236}">
                <a16:creationId xmlns:a16="http://schemas.microsoft.com/office/drawing/2014/main" id="{5FDE32A2-5542-144A-9E5E-0F98503D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596"/>
            <a:ext cx="12192000" cy="47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26650A0-A009-7544-8ABC-E6511CC0D90E}"/>
              </a:ext>
            </a:extLst>
          </p:cNvPr>
          <p:cNvSpPr/>
          <p:nvPr/>
        </p:nvSpPr>
        <p:spPr>
          <a:xfrm>
            <a:off x="4938951" y="6018667"/>
            <a:ext cx="2303362" cy="343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https</a:t>
            </a:r>
            <a:r>
              <a:rPr lang="pt-BR" sz="12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://micro-</a:t>
            </a:r>
            <a:r>
              <a:rPr lang="pt-BR" sz="12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frontends.org</a:t>
            </a:r>
            <a:r>
              <a:rPr lang="pt-BR" sz="12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028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Higor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Galdino</a:t>
            </a:r>
            <a:endParaRPr lang="en-US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9E405-368B-C14D-8E9F-7EE7EB017607}"/>
              </a:ext>
            </a:extLst>
          </p:cNvPr>
          <p:cNvSpPr txBox="1"/>
          <p:nvPr/>
        </p:nvSpPr>
        <p:spPr>
          <a:xfrm>
            <a:off x="551645" y="1505744"/>
            <a:ext cx="9796122" cy="225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JP" panose="020B0500000000000000" pitchFamily="34" charset="-128"/>
                <a:ea typeface="Noto Sans JP" panose="020B0500000000000000" pitchFamily="34" charset="-128"/>
                <a:cs typeface="Noto Nastaliq Urdu" panose="020B0502040504020204" pitchFamily="34" charset="-78"/>
              </a:rPr>
              <a:t>Arquiteto de Software e Líder na Accurate – 8 anos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JP" panose="020B0500000000000000" pitchFamily="34" charset="-128"/>
                <a:ea typeface="Noto Sans JP" panose="020B0500000000000000" pitchFamily="34" charset="-128"/>
                <a:cs typeface="Noto Nastaliq Urdu" panose="020B0502040504020204" pitchFamily="34" charset="-78"/>
              </a:rPr>
              <a:t>	Atuação em arquitetura e desenvolvimento.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JP" panose="020B0500000000000000" pitchFamily="34" charset="-128"/>
                <a:ea typeface="Noto Sans JP" panose="020B0500000000000000" pitchFamily="34" charset="-128"/>
                <a:cs typeface="Noto Nastaliq Urdu" panose="020B0502040504020204" pitchFamily="34" charset="-78"/>
              </a:rPr>
              <a:t>Formado em Análise e Desenvolvimento de Sistemas pela FATEC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JP" panose="020B0500000000000000" pitchFamily="34" charset="-128"/>
                <a:ea typeface="Noto Sans JP" panose="020B0500000000000000" pitchFamily="34" charset="-128"/>
                <a:cs typeface="Noto Nastaliq Urdu" panose="020B0502040504020204" pitchFamily="34" charset="-78"/>
              </a:rPr>
              <a:t>Esp. Arquitetura de Software pelo SENAC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18107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You aren’t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gonna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need it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Picture 2" descr="YAGNI Principle in 100 seconds - DEV Community">
            <a:extLst>
              <a:ext uri="{FF2B5EF4-FFF2-40B4-BE49-F238E27FC236}">
                <a16:creationId xmlns:a16="http://schemas.microsoft.com/office/drawing/2014/main" id="{E67D4B67-7D73-A644-BE88-D139D3C3E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2" y="1120515"/>
            <a:ext cx="5635636" cy="52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DevOps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44C3D2-B9EE-824F-85C5-8BC2941E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15" y="1326599"/>
            <a:ext cx="6352033" cy="414931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B90C8B5-DE29-BC4F-8F44-31518A3A64BF}"/>
              </a:ext>
            </a:extLst>
          </p:cNvPr>
          <p:cNvSpPr/>
          <p:nvPr/>
        </p:nvSpPr>
        <p:spPr>
          <a:xfrm>
            <a:off x="945397" y="5531401"/>
            <a:ext cx="10297859" cy="972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Os Microserviços resolvem vários problemas, mas acabam criando alguns. A governança sem um processo de </a:t>
            </a: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DevOps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maduro é bem complexo em caso de falhas.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23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Em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prática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21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B90C8B5-DE29-BC4F-8F44-31518A3A64BF}"/>
              </a:ext>
            </a:extLst>
          </p:cNvPr>
          <p:cNvSpPr/>
          <p:nvPr/>
        </p:nvSpPr>
        <p:spPr>
          <a:xfrm>
            <a:off x="941702" y="1517339"/>
            <a:ext cx="10297859" cy="1434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Microserviço </a:t>
            </a: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Hello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World!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Primeiros passos com Docker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Escalando meu Microserviço com Kubernetes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399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Docker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22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B90C8B5-DE29-BC4F-8F44-31518A3A64BF}"/>
              </a:ext>
            </a:extLst>
          </p:cNvPr>
          <p:cNvSpPr/>
          <p:nvPr/>
        </p:nvSpPr>
        <p:spPr>
          <a:xfrm>
            <a:off x="216977" y="2653777"/>
            <a:ext cx="4773477" cy="2357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Docker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é uma ferramenta para criação de contêineres. Um contêineres docker basicamente é um tipo de virtualização mais leve por compartilhar recursos do sistema operacional hospedeiro.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6" name="Picture 2" descr="O que é Container? | Mundo Docker">
            <a:extLst>
              <a:ext uri="{FF2B5EF4-FFF2-40B4-BE49-F238E27FC236}">
                <a16:creationId xmlns:a16="http://schemas.microsoft.com/office/drawing/2014/main" id="{87BFFE17-206C-824E-B0F9-DB3EBA8D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41" y="1611990"/>
            <a:ext cx="6033495" cy="44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25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Kubernetes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23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B90C8B5-DE29-BC4F-8F44-31518A3A64BF}"/>
              </a:ext>
            </a:extLst>
          </p:cNvPr>
          <p:cNvSpPr/>
          <p:nvPr/>
        </p:nvSpPr>
        <p:spPr>
          <a:xfrm>
            <a:off x="216977" y="2653777"/>
            <a:ext cx="5601023" cy="189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Kubernetes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é um sistema de orquestração de contêineres </a:t>
            </a: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opensource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que automatiza a implantação, o dimensionamento e a gestão de aplicações em contêineres.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12294" name="Picture 6" descr="Kubernetes architecture. | Download Scientific Diagram">
            <a:extLst>
              <a:ext uri="{FF2B5EF4-FFF2-40B4-BE49-F238E27FC236}">
                <a16:creationId xmlns:a16="http://schemas.microsoft.com/office/drawing/2014/main" id="{510899C1-F7BB-AB4A-BDF7-684AB0E84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32" y="1360204"/>
            <a:ext cx="5601023" cy="46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49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786199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Ficou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com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alguma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dúvida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24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5AEDD2-F881-2B42-ABBD-236AE801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773" y="2054135"/>
            <a:ext cx="4192454" cy="37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9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20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1123564"/>
            <a:ext cx="73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Obrigado</a:t>
            </a:r>
            <a:r>
              <a:rPr lang="en-US" sz="5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lang="en-BR" sz="56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8C2F89-55A4-CE47-AF4C-01C0FC265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5292" y="3429000"/>
            <a:ext cx="3314163" cy="1065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BD691-AC19-944D-BC05-46A3AF5F7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52" y="3027843"/>
            <a:ext cx="1905000" cy="1905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F9E270-99C0-5941-A06D-DEBCDAB0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350" y="3027843"/>
            <a:ext cx="1905001" cy="19050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F1F0AD1-3E16-424D-A873-1F6F4B667CEB}"/>
              </a:ext>
            </a:extLst>
          </p:cNvPr>
          <p:cNvSpPr txBox="1"/>
          <p:nvPr/>
        </p:nvSpPr>
        <p:spPr>
          <a:xfrm>
            <a:off x="7738504" y="2384003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Repositório do código e apresentação 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2A08B11-FF46-B949-B76C-ADB6316B40BC}"/>
              </a:ext>
            </a:extLst>
          </p:cNvPr>
          <p:cNvSpPr/>
          <p:nvPr/>
        </p:nvSpPr>
        <p:spPr>
          <a:xfrm>
            <a:off x="7165303" y="5207352"/>
            <a:ext cx="5026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https</a:t>
            </a:r>
            <a:r>
              <a:rPr lang="pt-BR" dirty="0">
                <a:solidFill>
                  <a:schemeClr val="bg1"/>
                </a:solidFill>
              </a:rPr>
              <a:t>://</a:t>
            </a:r>
            <a:r>
              <a:rPr lang="pt-BR" dirty="0" err="1">
                <a:solidFill>
                  <a:schemeClr val="bg1"/>
                </a:solidFill>
              </a:rPr>
              <a:t>github.com</a:t>
            </a:r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hbgaldino</a:t>
            </a:r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semac-microservicos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40DEE56-ABC5-0640-B3BD-FBE077C8CE1E}"/>
              </a:ext>
            </a:extLst>
          </p:cNvPr>
          <p:cNvSpPr/>
          <p:nvPr/>
        </p:nvSpPr>
        <p:spPr>
          <a:xfrm>
            <a:off x="923492" y="5207352"/>
            <a:ext cx="299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Https</a:t>
            </a:r>
            <a:r>
              <a:rPr lang="pt-BR" dirty="0">
                <a:solidFill>
                  <a:schemeClr val="bg1"/>
                </a:solidFill>
              </a:rPr>
              <a:t>://</a:t>
            </a:r>
            <a:r>
              <a:rPr lang="pt-BR" dirty="0" err="1">
                <a:solidFill>
                  <a:schemeClr val="bg1"/>
                </a:solidFill>
              </a:rPr>
              <a:t>www.accurate.com.br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5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Mini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Curso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9E405-368B-C14D-8E9F-7EE7EB017607}"/>
              </a:ext>
            </a:extLst>
          </p:cNvPr>
          <p:cNvSpPr txBox="1"/>
          <p:nvPr/>
        </p:nvSpPr>
        <p:spPr>
          <a:xfrm>
            <a:off x="551645" y="1505744"/>
            <a:ext cx="11088710" cy="447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Modelo Tradicional vs Microserviços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O que é um Microserviço?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Vantagens, principais problemas.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Por onde começar?</a:t>
            </a:r>
          </a:p>
          <a:p>
            <a:pPr marL="457200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Um pouco de Prática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API’s</a:t>
            </a: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REST e Microserviços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Conteinerizando meu Microserviço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Escalando com Kubernetes</a:t>
            </a:r>
            <a:endParaRPr lang="en-BR" sz="24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D206-D931-6F43-839F-F483A0B49BFE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80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Tradicional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Monolíto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F659F-82B2-1940-9FA1-65532F6D9D2E}"/>
              </a:ext>
            </a:extLst>
          </p:cNvPr>
          <p:cNvSpPr txBox="1"/>
          <p:nvPr/>
        </p:nvSpPr>
        <p:spPr>
          <a:xfrm>
            <a:off x="437497" y="1580499"/>
            <a:ext cx="7653207" cy="420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 abordagem monolítica segue o modelo tradicional de desenvolvimento de software. A famosa “Lasanha”, ou seja uma aplicação em camadas.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Características: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Único pacote implantável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Roda em um único processo de sistema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Estruturalmente mais simples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Desenvolvimento, teste e implantação simplificada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57B33-5A3A-9E45-B078-4E13962F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593" y="1601454"/>
            <a:ext cx="2873315" cy="41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Tradicional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Monolíto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F659F-82B2-1940-9FA1-65532F6D9D2E}"/>
              </a:ext>
            </a:extLst>
          </p:cNvPr>
          <p:cNvSpPr txBox="1"/>
          <p:nvPr/>
        </p:nvSpPr>
        <p:spPr>
          <a:xfrm>
            <a:off x="437497" y="1580499"/>
            <a:ext cx="7653207" cy="328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Principais Problemas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: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Coordenar evolução do software entre grandes equipes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Se não for bem projetado, quanto maior mais complexo fica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Maior consumo de recursos computacionais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Escalabilidade horizontal fica comprometida</a:t>
            </a:r>
          </a:p>
          <a:p>
            <a:pPr marL="800100" lvl="1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Sendo necessário escalar todo o sistema e não somente as partes de maior consumo.	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57B33-5A3A-9E45-B078-4E13962F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593" y="1601454"/>
            <a:ext cx="2873315" cy="41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8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1DB04D2-9E84-CB48-808F-519E1BFC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39" y="1394071"/>
            <a:ext cx="3517386" cy="3635287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92A5AB-C9BC-6943-A81A-02F4BE9FAE00}"/>
              </a:ext>
            </a:extLst>
          </p:cNvPr>
          <p:cNvSpPr txBox="1"/>
          <p:nvPr/>
        </p:nvSpPr>
        <p:spPr>
          <a:xfrm>
            <a:off x="2264028" y="5110777"/>
            <a:ext cx="76532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O termo "Arquitetura de Microserviço" surgiu nos últimos anos para descrever uma maneira particular de projetar aplicativos de software como conjuntos de serviços implantáveis independentemente.</a:t>
            </a:r>
          </a:p>
          <a:p>
            <a:pPr algn="ctr"/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52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6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61F8A9F-E6DD-8946-9CEE-87344A35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29" y="1583896"/>
            <a:ext cx="7629806" cy="44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F5E8F8F-F405-A343-9004-7A79050A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52" y="1427276"/>
            <a:ext cx="7708159" cy="480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1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8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762434-CCCE-B347-8C58-E980A9B36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1601264"/>
            <a:ext cx="11588620" cy="3655471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B2844E95-E61F-AD46-AC32-BB8B7BB11B35}"/>
              </a:ext>
            </a:extLst>
          </p:cNvPr>
          <p:cNvSpPr txBox="1"/>
          <p:nvPr/>
        </p:nvSpPr>
        <p:spPr>
          <a:xfrm>
            <a:off x="2264028" y="5642483"/>
            <a:ext cx="76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https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://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jelastic.com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/blog/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deceptive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cloud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efficiency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-do-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you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really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pay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-as-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you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-use/</a:t>
            </a:r>
          </a:p>
          <a:p>
            <a:pPr algn="ctr"/>
            <a:endParaRPr lang="pt-BR" sz="14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067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5208</TotalTime>
  <Words>935</Words>
  <Application>Microsoft Macintosh PowerPoint</Application>
  <PresentationFormat>Widescreen</PresentationFormat>
  <Paragraphs>150</Paragraphs>
  <Slides>26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Noto Sans JP</vt:lpstr>
      <vt:lpstr>Source Sans Pro</vt:lpstr>
      <vt:lpstr>Source Sans Pro Black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De Paola</dc:creator>
  <cp:lastModifiedBy>Higor Borges</cp:lastModifiedBy>
  <cp:revision>70</cp:revision>
  <dcterms:created xsi:type="dcterms:W3CDTF">2021-05-31T17:38:56Z</dcterms:created>
  <dcterms:modified xsi:type="dcterms:W3CDTF">2021-11-18T17:33:02Z</dcterms:modified>
</cp:coreProperties>
</file>